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81" r:id="rId4"/>
    <p:sldId id="271" r:id="rId5"/>
    <p:sldId id="260" r:id="rId6"/>
    <p:sldId id="259" r:id="rId7"/>
    <p:sldId id="261" r:id="rId8"/>
    <p:sldId id="258" r:id="rId9"/>
    <p:sldId id="264" r:id="rId10"/>
    <p:sldId id="265" r:id="rId11"/>
    <p:sldId id="266" r:id="rId12"/>
    <p:sldId id="274" r:id="rId13"/>
    <p:sldId id="282" r:id="rId14"/>
    <p:sldId id="284" r:id="rId15"/>
    <p:sldId id="283" r:id="rId16"/>
    <p:sldId id="272" r:id="rId17"/>
    <p:sldId id="273" r:id="rId18"/>
    <p:sldId id="276" r:id="rId19"/>
    <p:sldId id="275" r:id="rId20"/>
    <p:sldId id="285" r:id="rId21"/>
    <p:sldId id="268" r:id="rId22"/>
    <p:sldId id="277" r:id="rId23"/>
    <p:sldId id="269" r:id="rId24"/>
    <p:sldId id="278" r:id="rId25"/>
    <p:sldId id="279" r:id="rId26"/>
    <p:sldId id="280" r:id="rId27"/>
    <p:sldId id="262" r:id="rId28"/>
    <p:sldId id="27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B5DF7-99C5-4268-9A20-B7B8DF3F2AE7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1C7D-7137-45AD-A7B5-7C51D855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8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Rbar</a:t>
            </a:r>
            <a:r>
              <a:rPr lang="en-US" dirty="0"/>
              <a:t> = </a:t>
            </a:r>
            <a:r>
              <a:rPr lang="en-US" dirty="0" err="1"/>
              <a:t>interseries</a:t>
            </a:r>
            <a:r>
              <a:rPr lang="en-US" baseline="0" dirty="0"/>
              <a:t> correlation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1C7D-7137-45AD-A7B5-7C51D855E10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80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Standard chronology if</a:t>
            </a:r>
            <a:r>
              <a:rPr lang="en-US" baseline="0" dirty="0"/>
              <a:t> </a:t>
            </a:r>
            <a:r>
              <a:rPr lang="en-US" baseline="0" dirty="0" err="1"/>
              <a:t>prewhiten</a:t>
            </a:r>
            <a:r>
              <a:rPr lang="en-US" baseline="0" dirty="0"/>
              <a:t> = F, residual chronology if </a:t>
            </a:r>
            <a:r>
              <a:rPr lang="en-US" baseline="0" dirty="0" err="1"/>
              <a:t>prewhiten</a:t>
            </a:r>
            <a:r>
              <a:rPr lang="en-US" baseline="0" dirty="0"/>
              <a:t> = 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1C7D-7137-45AD-A7B5-7C51D855E10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2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1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8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3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2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7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9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4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2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1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6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D58B-CD8F-44A4-84AA-4EECD04D8F31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D9135-B195-4EFD-A82A-700727ACB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5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pubs.com/R4AmeriDendro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pubs.com/R4AmeriDendro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pubs.com/R4AmeriDendro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pubs.com/R4AmeriDendro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rpubs.com/R4AmeriDendro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</p:spTree>
    <p:extLst>
      <p:ext uri="{BB962C8B-B14F-4D97-AF65-F5344CB8AC3E}">
        <p14:creationId xmlns:p14="http://schemas.microsoft.com/office/powerpoint/2010/main" val="3399419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37230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b="1" dirty="0" err="1"/>
              <a:t>Crossdating</a:t>
            </a:r>
            <a:r>
              <a:rPr lang="en-US" b="1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307775"/>
            <a:ext cx="194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corr.rwl.seg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2" y="4180113"/>
            <a:ext cx="6473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Calculates the correlation between each tree-ring series in an </a:t>
            </a:r>
            <a:r>
              <a:rPr lang="en-US" sz="2400" dirty="0" err="1">
                <a:solidFill>
                  <a:srgbClr val="0070C0"/>
                </a:solidFill>
              </a:rPr>
              <a:t>rwl</a:t>
            </a:r>
            <a:r>
              <a:rPr lang="en-US" sz="2400" dirty="0">
                <a:solidFill>
                  <a:srgbClr val="0070C0"/>
                </a:solidFill>
              </a:rPr>
              <a:t> object.</a:t>
            </a:r>
          </a:p>
        </p:txBody>
      </p:sp>
    </p:spTree>
    <p:extLst>
      <p:ext uri="{BB962C8B-B14F-4D97-AF65-F5344CB8AC3E}">
        <p14:creationId xmlns:p14="http://schemas.microsoft.com/office/powerpoint/2010/main" val="2726236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b="1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569029"/>
            <a:ext cx="1760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plot or </a:t>
            </a:r>
            <a:r>
              <a:rPr lang="en-US" b="1" dirty="0" err="1"/>
              <a:t>spag.plot</a:t>
            </a:r>
            <a:endParaRPr lang="en-US" b="1" dirty="0"/>
          </a:p>
          <a:p>
            <a:r>
              <a:rPr lang="en-US" b="1" dirty="0" err="1"/>
              <a:t>seg.plot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2" y="4180113"/>
            <a:ext cx="64733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plot(</a:t>
            </a:r>
            <a:r>
              <a:rPr lang="en-US" sz="2400" dirty="0" err="1">
                <a:solidFill>
                  <a:srgbClr val="0070C0"/>
                </a:solidFill>
              </a:rPr>
              <a:t>my.rwl</a:t>
            </a:r>
            <a:r>
              <a:rPr lang="en-US" sz="2400" dirty="0">
                <a:solidFill>
                  <a:srgbClr val="0070C0"/>
                </a:solidFill>
              </a:rPr>
              <a:t>) or </a:t>
            </a:r>
            <a:r>
              <a:rPr lang="en-US" sz="2400" dirty="0" err="1">
                <a:solidFill>
                  <a:srgbClr val="0070C0"/>
                </a:solidFill>
              </a:rPr>
              <a:t>spag.plot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dirty="0" err="1">
                <a:solidFill>
                  <a:srgbClr val="0070C0"/>
                </a:solidFill>
              </a:rPr>
              <a:t>my.rwl</a:t>
            </a:r>
            <a:r>
              <a:rPr lang="en-US" sz="2400" dirty="0">
                <a:solidFill>
                  <a:srgbClr val="0070C0"/>
                </a:solidFill>
              </a:rPr>
              <a:t>) plot the time series (each series centered first by subtracting the column mean)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with </a:t>
            </a:r>
            <a:r>
              <a:rPr lang="en-US" sz="2400" dirty="0" err="1">
                <a:solidFill>
                  <a:srgbClr val="0070C0"/>
                </a:solidFill>
              </a:rPr>
              <a:t>spag.plot</a:t>
            </a:r>
            <a:r>
              <a:rPr lang="en-US" sz="2400" dirty="0">
                <a:solidFill>
                  <a:srgbClr val="0070C0"/>
                </a:solidFill>
              </a:rPr>
              <a:t> you can multiply by </a:t>
            </a:r>
            <a:r>
              <a:rPr lang="en-US" sz="2400" dirty="0" err="1">
                <a:solidFill>
                  <a:srgbClr val="0070C0"/>
                </a:solidFill>
              </a:rPr>
              <a:t>zfac</a:t>
            </a:r>
            <a:endParaRPr lang="en-US" sz="24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70C0"/>
                </a:solidFill>
              </a:rPr>
              <a:t>seg.plot</a:t>
            </a:r>
            <a:r>
              <a:rPr lang="en-US" sz="2400" dirty="0">
                <a:solidFill>
                  <a:srgbClr val="0070C0"/>
                </a:solidFill>
              </a:rPr>
              <a:t> shows your sample depth</a:t>
            </a:r>
          </a:p>
        </p:txBody>
      </p:sp>
    </p:spTree>
    <p:extLst>
      <p:ext uri="{BB962C8B-B14F-4D97-AF65-F5344CB8AC3E}">
        <p14:creationId xmlns:p14="http://schemas.microsoft.com/office/powerpoint/2010/main" val="1831920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b="1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569029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plot or 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spag.plot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  <a:p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seg.plot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2" y="4180113"/>
            <a:ext cx="6473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Look at descriptive statistics of the ring width series, including mean, median, standard deviation, skewness, sens1 and sens2, Gini coefficient, and first-order autocorrelation (ar1)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44743" y="2561772"/>
            <a:ext cx="165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rwl.stats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68135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8834" y="1239864"/>
            <a:ext cx="246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sens1 = mean sensitivity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394" y="5248921"/>
            <a:ext cx="5343525" cy="1009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177" y="6258571"/>
            <a:ext cx="2886075" cy="247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2686" y="580496"/>
            <a:ext cx="5848350" cy="2057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16251" y="3360549"/>
            <a:ext cx="246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sens2 = mean sensitivity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5601" y="2933171"/>
            <a:ext cx="2857500" cy="1428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14534" y="3386379"/>
            <a:ext cx="419100" cy="457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027" y="4204884"/>
            <a:ext cx="5705475" cy="25527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036949" y="6444229"/>
            <a:ext cx="1393795" cy="351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73682" y="6152827"/>
            <a:ext cx="1603911" cy="306900"/>
          </a:xfrm>
          <a:prstGeom prst="rect">
            <a:avLst/>
          </a:prstGeom>
          <a:solidFill>
            <a:srgbClr val="FFFF00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4027" y="6403384"/>
            <a:ext cx="1869323" cy="354200"/>
          </a:xfrm>
          <a:prstGeom prst="rect">
            <a:avLst/>
          </a:prstGeom>
          <a:solidFill>
            <a:srgbClr val="FFFF00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1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101" y="1948993"/>
            <a:ext cx="4600575" cy="46958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0510" y="124067"/>
            <a:ext cx="6905273" cy="25261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73858" y="4076053"/>
            <a:ext cx="4819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Mean sensitivity is a function of both variance (</a:t>
            </a:r>
            <a:r>
              <a:rPr lang="el-GR" sz="2400" i="1" dirty="0"/>
              <a:t>σ</a:t>
            </a:r>
            <a:r>
              <a:rPr lang="en-US" sz="2400" i="1" dirty="0"/>
              <a:t>) and autocorrelation (</a:t>
            </a:r>
            <a:r>
              <a:rPr lang="el-GR" sz="2400" i="1" dirty="0"/>
              <a:t>φ</a:t>
            </a:r>
            <a:r>
              <a:rPr lang="en-US" sz="24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8239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8834" y="1239864"/>
            <a:ext cx="2613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gini.coef</a:t>
            </a:r>
            <a:r>
              <a:rPr lang="en-US" dirty="0">
                <a:solidFill>
                  <a:srgbClr val="0070C0"/>
                </a:solidFill>
              </a:rPr>
              <a:t> = Gini coefficient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394" y="5248921"/>
            <a:ext cx="5343525" cy="10096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177" y="6258571"/>
            <a:ext cx="2886075" cy="247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336" y="1828799"/>
            <a:ext cx="5838825" cy="31908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0826" y="749326"/>
            <a:ext cx="7724775" cy="4857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276095" y="972195"/>
            <a:ext cx="1393795" cy="351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976" y="2788081"/>
            <a:ext cx="3904443" cy="390444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97071" y="2562011"/>
            <a:ext cx="41369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Designed to measure income inequality</a:t>
            </a:r>
          </a:p>
          <a:p>
            <a:r>
              <a:rPr lang="en-US" i="1" dirty="0"/>
              <a:t>A value of 0 is perfect </a:t>
            </a:r>
            <a:r>
              <a:rPr lang="en-US" b="1" i="1" dirty="0"/>
              <a:t>equality</a:t>
            </a:r>
          </a:p>
          <a:p>
            <a:r>
              <a:rPr lang="en-US" i="1" dirty="0"/>
              <a:t>A value of (nearly) 1.0 is (nearly) perfect </a:t>
            </a:r>
            <a:r>
              <a:rPr lang="en-US" b="1" i="1" dirty="0"/>
              <a:t>inequality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569" y="2346573"/>
            <a:ext cx="3050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https://en.wikipedia.org/wiki/Gini_coefficient</a:t>
            </a:r>
          </a:p>
        </p:txBody>
      </p:sp>
    </p:spTree>
    <p:extLst>
      <p:ext uri="{BB962C8B-B14F-4D97-AF65-F5344CB8AC3E}">
        <p14:creationId xmlns:p14="http://schemas.microsoft.com/office/powerpoint/2010/main" val="207032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b="1" dirty="0" err="1"/>
              <a:t>Detrending</a:t>
            </a:r>
            <a:r>
              <a:rPr lang="en-US" b="1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830293"/>
            <a:ext cx="220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detrend.series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4858" y="4180113"/>
            <a:ext cx="64733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Creates an </a:t>
            </a:r>
            <a:r>
              <a:rPr lang="en-US" sz="2000" dirty="0" err="1">
                <a:solidFill>
                  <a:srgbClr val="0070C0"/>
                </a:solidFill>
              </a:rPr>
              <a:t>rwi</a:t>
            </a:r>
            <a:r>
              <a:rPr lang="en-US" sz="2000" dirty="0">
                <a:solidFill>
                  <a:srgbClr val="0070C0"/>
                </a:solidFill>
              </a:rPr>
              <a:t> object (same dimensions as </a:t>
            </a:r>
            <a:r>
              <a:rPr lang="en-US" sz="2000" dirty="0" err="1">
                <a:solidFill>
                  <a:srgbClr val="0070C0"/>
                </a:solidFill>
              </a:rPr>
              <a:t>rwl</a:t>
            </a:r>
            <a:r>
              <a:rPr lang="en-US" sz="2000" dirty="0">
                <a:solidFill>
                  <a:srgbClr val="0070C0"/>
                </a:solidFill>
              </a:rPr>
              <a:t>) by dividing the ring widths by the expected value on a growth curve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Several growth curve options, including “Spline”, “</a:t>
            </a:r>
            <a:r>
              <a:rPr lang="en-US" sz="2000" dirty="0" err="1">
                <a:solidFill>
                  <a:srgbClr val="0070C0"/>
                </a:solidFill>
              </a:rPr>
              <a:t>ModNegExp</a:t>
            </a:r>
            <a:r>
              <a:rPr lang="en-US" sz="2000" dirty="0">
                <a:solidFill>
                  <a:srgbClr val="0070C0"/>
                </a:solidFill>
              </a:rPr>
              <a:t>”, “Mean”, “</a:t>
            </a:r>
            <a:r>
              <a:rPr lang="en-US" sz="2000" dirty="0" err="1">
                <a:solidFill>
                  <a:srgbClr val="0070C0"/>
                </a:solidFill>
              </a:rPr>
              <a:t>Ar</a:t>
            </a:r>
            <a:r>
              <a:rPr lang="en-US" sz="2000" dirty="0">
                <a:solidFill>
                  <a:srgbClr val="0070C0"/>
                </a:solidFill>
              </a:rPr>
              <a:t>”, and “Freidman”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For more </a:t>
            </a:r>
            <a:r>
              <a:rPr lang="en-US" sz="2000" dirty="0" err="1">
                <a:solidFill>
                  <a:srgbClr val="0070C0"/>
                </a:solidFill>
              </a:rPr>
              <a:t>detrending</a:t>
            </a:r>
            <a:r>
              <a:rPr lang="en-US" sz="2000" dirty="0">
                <a:solidFill>
                  <a:srgbClr val="0070C0"/>
                </a:solidFill>
              </a:rPr>
              <a:t> options, see functions </a:t>
            </a:r>
            <a:r>
              <a:rPr lang="en-US" sz="2000" dirty="0" err="1">
                <a:solidFill>
                  <a:srgbClr val="0070C0"/>
                </a:solidFill>
              </a:rPr>
              <a:t>cms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rcs</a:t>
            </a:r>
            <a:r>
              <a:rPr lang="en-US" sz="2000" dirty="0">
                <a:solidFill>
                  <a:srgbClr val="0070C0"/>
                </a:solidFill>
              </a:rPr>
              <a:t>, bai.in, and </a:t>
            </a:r>
            <a:r>
              <a:rPr lang="en-US" sz="2000" dirty="0" err="1">
                <a:solidFill>
                  <a:srgbClr val="0070C0"/>
                </a:solidFill>
              </a:rPr>
              <a:t>bai.out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31316" y="3555998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rwl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4745" y="3548744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389257" y="3672112"/>
            <a:ext cx="97245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303" y="4479927"/>
            <a:ext cx="4448175" cy="18192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659262" y="3091546"/>
            <a:ext cx="219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ring width index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90229" y="3084291"/>
            <a:ext cx="158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67598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b="1" dirty="0" err="1"/>
              <a:t>Detrending</a:t>
            </a:r>
            <a:r>
              <a:rPr lang="en-US" b="1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830293"/>
            <a:ext cx="220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detrend.series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31316" y="3555998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rwl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4745" y="3548744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389257" y="3672112"/>
            <a:ext cx="97245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090229" y="3084291"/>
            <a:ext cx="158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72171" y="2823038"/>
            <a:ext cx="2318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i.detrend.series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79429" y="3077036"/>
            <a:ext cx="170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i.detrend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564915" y="2394863"/>
            <a:ext cx="2670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interactively </a:t>
            </a:r>
            <a:r>
              <a:rPr lang="en-US" sz="2000" dirty="0" err="1">
                <a:solidFill>
                  <a:srgbClr val="FF0000"/>
                </a:solidFill>
              </a:rPr>
              <a:t>detrend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7" y="3226326"/>
            <a:ext cx="5589043" cy="344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77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b="1" dirty="0" err="1"/>
              <a:t>Detrending</a:t>
            </a:r>
            <a:r>
              <a:rPr lang="en-US" b="1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830293"/>
            <a:ext cx="220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detrend.series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36457" y="4397824"/>
            <a:ext cx="64733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0070C0"/>
                </a:solidFill>
              </a:rPr>
              <a:t>nyrs</a:t>
            </a:r>
            <a:r>
              <a:rPr lang="en-US" sz="2000" dirty="0">
                <a:solidFill>
                  <a:srgbClr val="0070C0"/>
                </a:solidFill>
              </a:rPr>
              <a:t> is the rigidity of the smoothing spline, defaults to 0.67 of the series length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70C0"/>
                </a:solidFill>
              </a:rPr>
              <a:t>f</a:t>
            </a:r>
            <a:r>
              <a:rPr lang="en-US" sz="2000" dirty="0">
                <a:solidFill>
                  <a:srgbClr val="0070C0"/>
                </a:solidFill>
              </a:rPr>
              <a:t> – a number between 0 and 1 giving the frequency response or wavelength cutoff, defaults to 0.5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and other arguments…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31316" y="3555998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rwl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4745" y="3548744"/>
            <a:ext cx="649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rwi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389257" y="3672112"/>
            <a:ext cx="97245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303" y="4479927"/>
            <a:ext cx="4448175" cy="18192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659262" y="3091546"/>
            <a:ext cx="219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ring width index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90229" y="3084291"/>
            <a:ext cx="158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detrend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9959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b="1" dirty="0" err="1"/>
              <a:t>Detrending</a:t>
            </a:r>
            <a:r>
              <a:rPr lang="en-US" b="1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830293"/>
            <a:ext cx="220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detrend.series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90229" y="3084291"/>
            <a:ext cx="158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detrend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72171" y="2823038"/>
            <a:ext cx="2318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i.detrend.series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79429" y="3077036"/>
            <a:ext cx="170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i.detrend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{</a:t>
            </a:r>
            <a:r>
              <a:rPr lang="en-US" b="1" dirty="0" err="1">
                <a:solidFill>
                  <a:schemeClr val="bg1">
                    <a:lumMod val="85000"/>
                  </a:schemeClr>
                </a:solidFill>
              </a:rPr>
              <a:t>dplR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70401" y="4180113"/>
            <a:ext cx="69378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Look at descriptive statistics of the ring width </a:t>
            </a:r>
            <a:r>
              <a:rPr lang="en-US" sz="2400" b="1" dirty="0">
                <a:solidFill>
                  <a:srgbClr val="0070C0"/>
                </a:solidFill>
              </a:rPr>
              <a:t>index</a:t>
            </a:r>
            <a:r>
              <a:rPr lang="en-US" sz="2400" dirty="0">
                <a:solidFill>
                  <a:srgbClr val="0070C0"/>
                </a:solidFill>
              </a:rPr>
              <a:t> series, including number of cores, number of trees, </a:t>
            </a:r>
            <a:r>
              <a:rPr lang="en-US" sz="2400" dirty="0" err="1">
                <a:solidFill>
                  <a:srgbClr val="0070C0"/>
                </a:solidFill>
              </a:rPr>
              <a:t>rbar.eff</a:t>
            </a:r>
            <a:r>
              <a:rPr lang="en-US" sz="2400" dirty="0">
                <a:solidFill>
                  <a:srgbClr val="0070C0"/>
                </a:solidFill>
              </a:rPr>
              <a:t> (0.5 is strong), </a:t>
            </a:r>
            <a:r>
              <a:rPr lang="en-US" sz="2400" dirty="0" err="1">
                <a:solidFill>
                  <a:srgbClr val="0070C0"/>
                </a:solidFill>
              </a:rPr>
              <a:t>c.eff</a:t>
            </a:r>
            <a:r>
              <a:rPr lang="en-US" sz="2400" dirty="0">
                <a:solidFill>
                  <a:srgbClr val="0070C0"/>
                </a:solidFill>
              </a:rPr>
              <a:t>, expressed population signal (eps=0.85), signal to noise ratio (snr)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use </a:t>
            </a:r>
            <a:r>
              <a:rPr lang="en-US" sz="2400" dirty="0" err="1">
                <a:solidFill>
                  <a:srgbClr val="0070C0"/>
                </a:solidFill>
              </a:rPr>
              <a:t>read.ids</a:t>
            </a:r>
            <a:r>
              <a:rPr lang="en-US" sz="2400" dirty="0">
                <a:solidFill>
                  <a:srgbClr val="0070C0"/>
                </a:solidFill>
              </a:rPr>
              <a:t> before you run </a:t>
            </a:r>
            <a:r>
              <a:rPr lang="en-US" sz="2400" dirty="0" err="1">
                <a:solidFill>
                  <a:srgbClr val="0070C0"/>
                </a:solidFill>
              </a:rPr>
              <a:t>rwi.stats</a:t>
            </a:r>
            <a:r>
              <a:rPr lang="en-US" sz="2400" dirty="0">
                <a:solidFill>
                  <a:srgbClr val="0070C0"/>
                </a:solidFill>
              </a:rPr>
              <a:t> if you have more than one core per tree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72173" y="2445660"/>
            <a:ext cx="165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rwi.stats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395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88575" y="749822"/>
            <a:ext cx="8594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 – freeware for data manipulation, analysis, and graphics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8575" y="1119154"/>
            <a:ext cx="6073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Rstudio</a:t>
            </a:r>
            <a:r>
              <a:rPr lang="en-US" sz="2800" dirty="0"/>
              <a:t> – freeware for interfacing with 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14780" y="2836190"/>
            <a:ext cx="4605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Many ways to get help in R/</a:t>
            </a:r>
            <a:r>
              <a:rPr lang="en-US" sz="2400" dirty="0" err="1"/>
              <a:t>RStudio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138047" y="3611105"/>
            <a:ext cx="3815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vignettes available online (from CRAN)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35464" y="4073471"/>
            <a:ext cx="2400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help window in </a:t>
            </a:r>
            <a:r>
              <a:rPr lang="en-US" dirty="0" err="1"/>
              <a:t>RStudio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132879" y="4566834"/>
            <a:ext cx="5333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tutorials on </a:t>
            </a:r>
            <a:r>
              <a:rPr lang="en-US" dirty="0" err="1"/>
              <a:t>rpubs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http://rpubs.com/R4AmeriDendro/</a:t>
            </a:r>
            <a:r>
              <a:rPr lang="en-US" dirty="0"/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30297" y="5106692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Google…</a:t>
            </a:r>
          </a:p>
        </p:txBody>
      </p:sp>
    </p:spTree>
    <p:extLst>
      <p:ext uri="{BB962C8B-B14F-4D97-AF65-F5344CB8AC3E}">
        <p14:creationId xmlns:p14="http://schemas.microsoft.com/office/powerpoint/2010/main" val="2002782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2" y="1747837"/>
            <a:ext cx="78009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68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4742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Building a chronology (ARSTAN-like capabilities)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2036678"/>
            <a:ext cx="1376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chron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70920" y="2754266"/>
            <a:ext cx="51472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arguments include </a:t>
            </a:r>
            <a:r>
              <a:rPr lang="en-US" sz="2400" b="1" dirty="0" err="1">
                <a:solidFill>
                  <a:srgbClr val="0070C0"/>
                </a:solidFill>
              </a:rPr>
              <a:t>biweight</a:t>
            </a:r>
            <a:r>
              <a:rPr lang="en-US" sz="2400" dirty="0">
                <a:solidFill>
                  <a:srgbClr val="0070C0"/>
                </a:solidFill>
              </a:rPr>
              <a:t> (if TRUE uses Tukey’s </a:t>
            </a:r>
            <a:r>
              <a:rPr lang="en-US" sz="2400" dirty="0" err="1">
                <a:solidFill>
                  <a:srgbClr val="0070C0"/>
                </a:solidFill>
              </a:rPr>
              <a:t>biweight</a:t>
            </a:r>
            <a:r>
              <a:rPr lang="en-US" sz="2400" dirty="0">
                <a:solidFill>
                  <a:srgbClr val="0070C0"/>
                </a:solidFill>
              </a:rPr>
              <a:t> robust mean – reduces the effects of outliers) and </a:t>
            </a:r>
            <a:r>
              <a:rPr lang="en-US" sz="2400" b="1" dirty="0" err="1">
                <a:solidFill>
                  <a:srgbClr val="0070C0"/>
                </a:solidFill>
              </a:rPr>
              <a:t>prewhiten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(if TRUE each series is whitened using </a:t>
            </a:r>
            <a:r>
              <a:rPr lang="en-US" sz="2400" dirty="0" err="1">
                <a:solidFill>
                  <a:srgbClr val="0070C0"/>
                </a:solidFill>
              </a:rPr>
              <a:t>ar</a:t>
            </a:r>
            <a:r>
              <a:rPr lang="en-US" sz="2400" dirty="0">
                <a:solidFill>
                  <a:srgbClr val="0070C0"/>
                </a:solidFill>
              </a:rPr>
              <a:t> prior to averaging)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output is two columns (the series chronology and the sample depth) and as many rows (years) as your time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nice plot!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0977"/>
            <a:ext cx="6770920" cy="417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11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9538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b="1" dirty="0"/>
              <a:t>Looking at growth-climate relationships (DENDROCLIM2002)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26890" y="3381829"/>
            <a:ext cx="1525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dcc {</a:t>
            </a:r>
            <a:r>
              <a:rPr lang="en-US" b="1" dirty="0" err="1"/>
              <a:t>treeClim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1" y="4180113"/>
            <a:ext cx="6937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input include chronology and climate data 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calculates static and moving response and correlation functions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9752" y="4734111"/>
            <a:ext cx="3155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chronology</a:t>
            </a:r>
          </a:p>
          <a:p>
            <a:r>
              <a:rPr lang="en-US" dirty="0"/>
              <a:t>2 columns: value, sample depth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9752" y="5517397"/>
            <a:ext cx="4272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climate data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(2 additional formats possible)</a:t>
            </a:r>
          </a:p>
          <a:p>
            <a:r>
              <a:rPr lang="en-US" dirty="0"/>
              <a:t>4 columns: year, month, T,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7982" y="3673098"/>
            <a:ext cx="2398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Biondi and </a:t>
            </a:r>
            <a:r>
              <a:rPr lang="en-US" dirty="0" err="1"/>
              <a:t>Waikul</a:t>
            </a:r>
            <a:r>
              <a:rPr lang="en-US" dirty="0"/>
              <a:t> 2004</a:t>
            </a:r>
          </a:p>
        </p:txBody>
      </p:sp>
    </p:spTree>
    <p:extLst>
      <p:ext uri="{BB962C8B-B14F-4D97-AF65-F5344CB8AC3E}">
        <p14:creationId xmlns:p14="http://schemas.microsoft.com/office/powerpoint/2010/main" val="2352129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9538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b="1" dirty="0"/>
              <a:t>Looking at growth-climate relationships</a:t>
            </a:r>
            <a:r>
              <a:rPr lang="en-US" dirty="0"/>
              <a:t> (DENDROCLIM2002)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26890" y="3381829"/>
            <a:ext cx="1525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dcc {</a:t>
            </a:r>
            <a:r>
              <a:rPr lang="en-US" b="1" dirty="0" err="1"/>
              <a:t>treeClim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1" y="4180113"/>
            <a:ext cx="69378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arguments include </a:t>
            </a:r>
            <a:r>
              <a:rPr lang="en-US" sz="2400" b="1" dirty="0">
                <a:solidFill>
                  <a:srgbClr val="0070C0"/>
                </a:solidFill>
              </a:rPr>
              <a:t>selection</a:t>
            </a:r>
            <a:r>
              <a:rPr lang="en-US" sz="2400" dirty="0">
                <a:solidFill>
                  <a:srgbClr val="0070C0"/>
                </a:solidFill>
              </a:rPr>
              <a:t> (which months to analyze…very flexible!), </a:t>
            </a:r>
            <a:r>
              <a:rPr lang="en-US" sz="2400" b="1" dirty="0">
                <a:solidFill>
                  <a:srgbClr val="0070C0"/>
                </a:solidFill>
              </a:rPr>
              <a:t>method</a:t>
            </a:r>
            <a:r>
              <a:rPr lang="en-US" sz="2400" dirty="0">
                <a:solidFill>
                  <a:srgbClr val="0070C0"/>
                </a:solidFill>
              </a:rPr>
              <a:t> (response vs. correlation), </a:t>
            </a:r>
            <a:r>
              <a:rPr lang="en-US" sz="2400" b="1" dirty="0">
                <a:solidFill>
                  <a:srgbClr val="0070C0"/>
                </a:solidFill>
              </a:rPr>
              <a:t>moving</a:t>
            </a:r>
            <a:r>
              <a:rPr lang="en-US" sz="2400" dirty="0">
                <a:solidFill>
                  <a:srgbClr val="0070C0"/>
                </a:solidFill>
              </a:rPr>
              <a:t> (T/F), if moving, the window size and window offset, </a:t>
            </a:r>
            <a:r>
              <a:rPr lang="en-US" sz="2400" b="1" dirty="0">
                <a:solidFill>
                  <a:srgbClr val="0070C0"/>
                </a:solidFill>
              </a:rPr>
              <a:t>ci</a:t>
            </a:r>
            <a:r>
              <a:rPr lang="en-US" sz="2400" dirty="0">
                <a:solidFill>
                  <a:srgbClr val="0070C0"/>
                </a:solidFill>
              </a:rPr>
              <a:t> threshold (0.01, 0.05, 0.1), </a:t>
            </a:r>
            <a:r>
              <a:rPr lang="en-US" sz="2400" b="1" dirty="0">
                <a:solidFill>
                  <a:srgbClr val="0070C0"/>
                </a:solidFill>
              </a:rPr>
              <a:t>boot</a:t>
            </a:r>
            <a:r>
              <a:rPr lang="en-US" sz="2400" dirty="0">
                <a:solidFill>
                  <a:srgbClr val="0070C0"/>
                </a:solidFill>
              </a:rPr>
              <a:t>strap method (stationary, standard, exact)…and more</a:t>
            </a:r>
          </a:p>
        </p:txBody>
      </p:sp>
    </p:spTree>
    <p:extLst>
      <p:ext uri="{BB962C8B-B14F-4D97-AF65-F5344CB8AC3E}">
        <p14:creationId xmlns:p14="http://schemas.microsoft.com/office/powerpoint/2010/main" val="3690525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4091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26890" y="2048978"/>
            <a:ext cx="1525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dcc {</a:t>
            </a:r>
            <a:r>
              <a:rPr lang="en-US" b="1" dirty="0" err="1"/>
              <a:t>treeClim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27" y="3192651"/>
            <a:ext cx="5299694" cy="33292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827" y="3099684"/>
            <a:ext cx="5797474" cy="364200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44297" y="2789695"/>
            <a:ext cx="2426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static response function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4059" y="2787115"/>
            <a:ext cx="2622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moving response function</a:t>
            </a:r>
          </a:p>
        </p:txBody>
      </p:sp>
    </p:spTree>
    <p:extLst>
      <p:ext uri="{BB962C8B-B14F-4D97-AF65-F5344CB8AC3E}">
        <p14:creationId xmlns:p14="http://schemas.microsoft.com/office/powerpoint/2010/main" val="970915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64938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b="1" dirty="0"/>
              <a:t>Looking at growth-climate relationships </a:t>
            </a:r>
            <a:r>
              <a:rPr lang="en-US" dirty="0"/>
              <a:t>(</a:t>
            </a:r>
            <a:r>
              <a:rPr lang="en-US" dirty="0" err="1"/>
              <a:t>seascorr</a:t>
            </a:r>
            <a:r>
              <a:rPr lang="en-US" dirty="0"/>
              <a:t>-like capabilities)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26890" y="3381829"/>
            <a:ext cx="200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seascorr</a:t>
            </a:r>
            <a:r>
              <a:rPr lang="en-US" b="1" dirty="0"/>
              <a:t> {</a:t>
            </a:r>
            <a:r>
              <a:rPr lang="en-US" b="1" dirty="0" err="1"/>
              <a:t>treeClim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0401" y="4180113"/>
            <a:ext cx="6937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seasonal correlations, similar to </a:t>
            </a:r>
            <a:r>
              <a:rPr lang="en-US" sz="2400" dirty="0" err="1">
                <a:solidFill>
                  <a:srgbClr val="0070C0"/>
                </a:solidFill>
              </a:rPr>
              <a:t>Meko</a:t>
            </a:r>
            <a:r>
              <a:rPr lang="en-US" sz="2400" dirty="0">
                <a:solidFill>
                  <a:srgbClr val="0070C0"/>
                </a:solidFill>
              </a:rPr>
              <a:t> et al. 2011 MATLAB function </a:t>
            </a:r>
            <a:r>
              <a:rPr lang="en-US" sz="2400" dirty="0" err="1">
                <a:solidFill>
                  <a:srgbClr val="0070C0"/>
                </a:solidFill>
              </a:rPr>
              <a:t>seascorr</a:t>
            </a:r>
            <a:endParaRPr lang="en-US" sz="24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1-month, 3-month, and 6-month seasonal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partial correlations correcting for correlation between a primary and secondary climate variable</a:t>
            </a:r>
          </a:p>
        </p:txBody>
      </p:sp>
    </p:spTree>
    <p:extLst>
      <p:ext uri="{BB962C8B-B14F-4D97-AF65-F5344CB8AC3E}">
        <p14:creationId xmlns:p14="http://schemas.microsoft.com/office/powerpoint/2010/main" val="3097965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4091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26890" y="2048976"/>
            <a:ext cx="200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seascorr</a:t>
            </a:r>
            <a:r>
              <a:rPr lang="en-US" b="1" dirty="0"/>
              <a:t> {</a:t>
            </a:r>
            <a:r>
              <a:rPr lang="en-US" b="1" dirty="0" err="1"/>
              <a:t>treeClim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 err="1"/>
              <a:t>Dendro</a:t>
            </a:r>
            <a:r>
              <a:rPr lang="en-US" dirty="0"/>
              <a:t> workflow in 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71" y="2851273"/>
            <a:ext cx="5664662" cy="35585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498" y="2868248"/>
            <a:ext cx="5664662" cy="35585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20313" y="2541726"/>
            <a:ext cx="2327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primary = temperature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00075" y="2539146"/>
            <a:ext cx="2337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primary = precipitation</a:t>
            </a:r>
          </a:p>
        </p:txBody>
      </p:sp>
    </p:spTree>
    <p:extLst>
      <p:ext uri="{BB962C8B-B14F-4D97-AF65-F5344CB8AC3E}">
        <p14:creationId xmlns:p14="http://schemas.microsoft.com/office/powerpoint/2010/main" val="1475322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Reading in your measurements</a:t>
            </a:r>
          </a:p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Crossdating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quality control (COFECHA-like capabilities)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Looking at the time series</a:t>
            </a:r>
          </a:p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Detrending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the ring widths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Building a chronology (ARSTAN-like capabilities)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Looking at growth-climate relationships</a:t>
            </a:r>
          </a:p>
          <a:p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b="1" dirty="0"/>
              <a:t>Other cool stuff you can do in R…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1887" y="4499429"/>
            <a:ext cx="822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bai.in {</a:t>
            </a:r>
            <a:r>
              <a:rPr lang="en-US" dirty="0" err="1"/>
              <a:t>dplR</a:t>
            </a:r>
            <a:r>
              <a:rPr lang="en-US" dirty="0"/>
              <a:t>} - </a:t>
            </a:r>
            <a:r>
              <a:rPr lang="en-US" i="1" dirty="0"/>
              <a:t>convert multiple ring-width series to basal area increment (i.e., ring area) going from the pith to the bark</a:t>
            </a:r>
          </a:p>
          <a:p>
            <a:endParaRPr lang="en-US" dirty="0"/>
          </a:p>
          <a:p>
            <a:r>
              <a:rPr lang="en-US" dirty="0" err="1"/>
              <a:t>bai.out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 - </a:t>
            </a:r>
            <a:r>
              <a:rPr lang="en-US" i="1" dirty="0"/>
              <a:t>convert multiple ring-width series to basal area increment (i.e., ring area) going from the bark to the pith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85000"/>
                  </a:schemeClr>
                </a:solidFill>
              </a:rPr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85000"/>
                  </a:schemeClr>
                </a:solidFill>
              </a:rPr>
              <a:t>functions {R library} to do them…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 </a:t>
            </a:r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Dendro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workflow in R</a:t>
            </a:r>
          </a:p>
        </p:txBody>
      </p:sp>
    </p:spTree>
    <p:extLst>
      <p:ext uri="{BB962C8B-B14F-4D97-AF65-F5344CB8AC3E}">
        <p14:creationId xmlns:p14="http://schemas.microsoft.com/office/powerpoint/2010/main" val="4197281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Reading in your measurements</a:t>
            </a:r>
          </a:p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Crossdating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quality control (COFECHA-like capabilities)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Looking at the time series</a:t>
            </a:r>
          </a:p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Detrending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the ring widths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Building a chronology (ARSTAN-like capabilities)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Looking at growth-climate relationships</a:t>
            </a:r>
          </a:p>
          <a:p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b="1" dirty="0"/>
              <a:t>Other cool stuff you can do in R…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1887" y="4499429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series analysis in </a:t>
            </a:r>
            <a:r>
              <a:rPr lang="en-US" dirty="0" err="1"/>
              <a:t>dplR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85000"/>
                  </a:schemeClr>
                </a:solidFill>
              </a:rPr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85000"/>
                  </a:schemeClr>
                </a:solidFill>
              </a:rPr>
              <a:t>functions {R library} to do them…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 </a:t>
            </a:r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Dendro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workflow in R</a:t>
            </a:r>
          </a:p>
        </p:txBody>
      </p:sp>
    </p:spTree>
    <p:extLst>
      <p:ext uri="{BB962C8B-B14F-4D97-AF65-F5344CB8AC3E}">
        <p14:creationId xmlns:p14="http://schemas.microsoft.com/office/powerpoint/2010/main" val="386878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88575" y="749822"/>
            <a:ext cx="8594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 – freeware for data manipulation, analysis, and graphics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8575" y="1119154"/>
            <a:ext cx="6073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Rstudio</a:t>
            </a:r>
            <a:r>
              <a:rPr lang="en-US" sz="2800" dirty="0"/>
              <a:t> – freeware for interfacing with 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7675" y="2083484"/>
            <a:ext cx="272177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Getting oriented in </a:t>
            </a:r>
            <a:r>
              <a:rPr lang="en-US" dirty="0" err="1"/>
              <a:t>Rstudio</a:t>
            </a:r>
            <a:endParaRPr lang="en-US" dirty="0"/>
          </a:p>
          <a:p>
            <a:r>
              <a:rPr lang="en-US" sz="2800" dirty="0"/>
              <a:t>4 windows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1588" y="2744383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Files (code, data)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7922" y="449600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Console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01845" y="2744383"/>
            <a:ext cx="21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Environment/History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90535" y="4523877"/>
            <a:ext cx="3267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File/Plots/Packages/Help/Viewer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9469" y="4117138"/>
            <a:ext cx="2637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To execute code: Ctrl-Enter (PC)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38048" y="2587587"/>
            <a:ext cx="7098224" cy="35032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9" idx="0"/>
            <a:endCxn id="19" idx="2"/>
          </p:cNvCxnSpPr>
          <p:nvPr/>
        </p:nvCxnSpPr>
        <p:spPr>
          <a:xfrm>
            <a:off x="7687160" y="2587587"/>
            <a:ext cx="0" cy="3503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9" idx="1"/>
            <a:endCxn id="19" idx="3"/>
          </p:cNvCxnSpPr>
          <p:nvPr/>
        </p:nvCxnSpPr>
        <p:spPr>
          <a:xfrm>
            <a:off x="4138048" y="4339211"/>
            <a:ext cx="7098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64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88222" y="1621332"/>
            <a:ext cx="6768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Tutorials: </a:t>
            </a:r>
            <a:r>
              <a:rPr lang="en-US" sz="2800" dirty="0">
                <a:hlinkClick r:id="rId2"/>
              </a:rPr>
              <a:t>http://rpubs.com/R4AmeriDendro/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3285" y="3164114"/>
            <a:ext cx="554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Libraries for the analysis of tree-ring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51200" y="3962400"/>
            <a:ext cx="1215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dplR</a:t>
            </a:r>
            <a:endParaRPr lang="en-US" b="1" dirty="0"/>
          </a:p>
          <a:p>
            <a:r>
              <a:rPr lang="en-US" dirty="0" err="1"/>
              <a:t>bootRes</a:t>
            </a:r>
            <a:endParaRPr lang="en-US" dirty="0"/>
          </a:p>
          <a:p>
            <a:r>
              <a:rPr lang="en-US" dirty="0" err="1"/>
              <a:t>treeclim</a:t>
            </a:r>
            <a:endParaRPr lang="en-US" dirty="0"/>
          </a:p>
          <a:p>
            <a:r>
              <a:rPr lang="en-US" dirty="0" err="1"/>
              <a:t>pointRes</a:t>
            </a:r>
            <a:endParaRPr lang="en-US" dirty="0"/>
          </a:p>
          <a:p>
            <a:r>
              <a:rPr lang="en-US" dirty="0" err="1"/>
              <a:t>measuRing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68687" y="3962399"/>
            <a:ext cx="669108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(dendrochronology library program in R)</a:t>
            </a:r>
          </a:p>
          <a:p>
            <a:endParaRPr lang="en-US" dirty="0"/>
          </a:p>
          <a:p>
            <a:pPr lvl="0"/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Bunn AG (2008).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“A dendrochronology program library in R 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dplR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).”</a:t>
            </a: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Dendrochronologia</a:t>
            </a: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26(2), pp. 115-124. ISSN 1125-7865,</a:t>
            </a: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http://doi.org/10.1016/j.dendro.2008.01.002&gt;. </a:t>
            </a:r>
          </a:p>
          <a:p>
            <a:pPr lvl="0"/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Bunn AG (2010).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“Statistical and visual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crossdating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in R using the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dplR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library.”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Dendrochronologia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28(4), pp. 251-258. ISSN 1125-7865,http://doi.org/10.1016/j.dendro.2009.12.00</a:t>
            </a:r>
            <a:endParaRPr lang="en-US" sz="1400" dirty="0"/>
          </a:p>
          <a:p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8875" y="1075035"/>
            <a:ext cx="3390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Dendro</a:t>
            </a:r>
            <a:r>
              <a:rPr lang="en-US" sz="2800" dirty="0"/>
              <a:t> resources in R</a:t>
            </a:r>
          </a:p>
        </p:txBody>
      </p:sp>
    </p:spTree>
    <p:extLst>
      <p:ext uri="{BB962C8B-B14F-4D97-AF65-F5344CB8AC3E}">
        <p14:creationId xmlns:p14="http://schemas.microsoft.com/office/powerpoint/2010/main" val="3825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51200" y="3962400"/>
            <a:ext cx="1215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dplR</a:t>
            </a:r>
            <a:endParaRPr lang="en-US" b="1" dirty="0"/>
          </a:p>
          <a:p>
            <a:r>
              <a:rPr lang="en-US" dirty="0" err="1"/>
              <a:t>bootRes</a:t>
            </a:r>
            <a:endParaRPr lang="en-US" dirty="0"/>
          </a:p>
          <a:p>
            <a:r>
              <a:rPr lang="en-US" dirty="0" err="1"/>
              <a:t>treeclim</a:t>
            </a:r>
            <a:endParaRPr lang="en-US" dirty="0"/>
          </a:p>
          <a:p>
            <a:r>
              <a:rPr lang="en-US" dirty="0" err="1"/>
              <a:t>pointRes</a:t>
            </a:r>
            <a:endParaRPr lang="en-US" dirty="0"/>
          </a:p>
          <a:p>
            <a:r>
              <a:rPr lang="en-US" dirty="0" err="1"/>
              <a:t>measuRing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68687" y="3962399"/>
            <a:ext cx="6691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(dendrochronology library program in R)</a:t>
            </a:r>
          </a:p>
          <a:p>
            <a:endParaRPr lang="en-US" dirty="0"/>
          </a:p>
          <a:p>
            <a:r>
              <a:rPr lang="en-US" dirty="0"/>
              <a:t>Basic workhorse library for tree-ring data…many functions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8222" y="1621332"/>
            <a:ext cx="6768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Tutorials: </a:t>
            </a:r>
            <a:r>
              <a:rPr lang="en-US" sz="2800" dirty="0">
                <a:hlinkClick r:id="rId2"/>
              </a:rPr>
              <a:t>http://rpubs.com/R4AmeriDendro/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3285" y="3164114"/>
            <a:ext cx="554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Libraries for the analysis of tree-ring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18875" y="1075035"/>
            <a:ext cx="3390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Dendro</a:t>
            </a:r>
            <a:r>
              <a:rPr lang="en-US" sz="2800" dirty="0"/>
              <a:t> resources in R</a:t>
            </a:r>
          </a:p>
        </p:txBody>
      </p:sp>
    </p:spTree>
    <p:extLst>
      <p:ext uri="{BB962C8B-B14F-4D97-AF65-F5344CB8AC3E}">
        <p14:creationId xmlns:p14="http://schemas.microsoft.com/office/powerpoint/2010/main" val="19743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51200" y="3962400"/>
            <a:ext cx="1215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dplR</a:t>
            </a:r>
            <a:endParaRPr lang="en-US" dirty="0"/>
          </a:p>
          <a:p>
            <a:r>
              <a:rPr lang="en-US" b="1" dirty="0" err="1"/>
              <a:t>bootRes</a:t>
            </a:r>
            <a:endParaRPr lang="en-US" b="1" dirty="0"/>
          </a:p>
          <a:p>
            <a:r>
              <a:rPr lang="en-US" b="1" dirty="0" err="1"/>
              <a:t>treeclim</a:t>
            </a:r>
            <a:endParaRPr lang="en-US" b="1" dirty="0"/>
          </a:p>
          <a:p>
            <a:r>
              <a:rPr lang="en-US" dirty="0" err="1"/>
              <a:t>pointRes</a:t>
            </a:r>
            <a:endParaRPr lang="en-US" dirty="0"/>
          </a:p>
          <a:p>
            <a:r>
              <a:rPr lang="en-US" dirty="0" err="1"/>
              <a:t>measuRing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79886" y="4397829"/>
            <a:ext cx="2904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Growth-climate relationships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8222" y="1621332"/>
            <a:ext cx="6768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Tutorials: </a:t>
            </a:r>
            <a:r>
              <a:rPr lang="en-US" sz="2800" dirty="0">
                <a:hlinkClick r:id="rId2"/>
              </a:rPr>
              <a:t>http://rpubs.com/R4AmeriDendro/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3285" y="3164114"/>
            <a:ext cx="554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Libraries for the analysis of tree-ring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18875" y="1075035"/>
            <a:ext cx="3390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Dendro</a:t>
            </a:r>
            <a:r>
              <a:rPr lang="en-US" sz="2800" dirty="0"/>
              <a:t> resources in R</a:t>
            </a:r>
          </a:p>
        </p:txBody>
      </p:sp>
    </p:spTree>
    <p:extLst>
      <p:ext uri="{BB962C8B-B14F-4D97-AF65-F5344CB8AC3E}">
        <p14:creationId xmlns:p14="http://schemas.microsoft.com/office/powerpoint/2010/main" val="50283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51200" y="3962400"/>
            <a:ext cx="1215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dplR</a:t>
            </a:r>
            <a:endParaRPr lang="en-US" dirty="0"/>
          </a:p>
          <a:p>
            <a:r>
              <a:rPr lang="en-US" dirty="0" err="1"/>
              <a:t>bootRes</a:t>
            </a:r>
            <a:endParaRPr lang="en-US" dirty="0"/>
          </a:p>
          <a:p>
            <a:r>
              <a:rPr lang="en-US" dirty="0" err="1"/>
              <a:t>treeclim</a:t>
            </a:r>
            <a:endParaRPr lang="en-US" dirty="0"/>
          </a:p>
          <a:p>
            <a:r>
              <a:rPr lang="en-US" b="1" dirty="0" err="1"/>
              <a:t>pointRes</a:t>
            </a:r>
            <a:endParaRPr lang="en-US" b="1" dirty="0"/>
          </a:p>
          <a:p>
            <a:r>
              <a:rPr lang="en-US" dirty="0" err="1"/>
              <a:t>measuRing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79886" y="4818744"/>
            <a:ext cx="392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Growth reductions (tree- or stand-level)</a:t>
            </a:r>
          </a:p>
          <a:p>
            <a:r>
              <a:rPr lang="en-US" dirty="0"/>
              <a:t>Resilience metrics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8222" y="1621332"/>
            <a:ext cx="6768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Tutorials: </a:t>
            </a:r>
            <a:r>
              <a:rPr lang="en-US" sz="2800" dirty="0">
                <a:hlinkClick r:id="rId2"/>
              </a:rPr>
              <a:t>http://rpubs.com/R4AmeriDendro/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3285" y="3164114"/>
            <a:ext cx="554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Libraries for the analysis of tree-ring data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8875" y="1075035"/>
            <a:ext cx="3390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Dendro</a:t>
            </a:r>
            <a:r>
              <a:rPr lang="en-US" sz="2800" dirty="0"/>
              <a:t> resources in R</a:t>
            </a:r>
          </a:p>
        </p:txBody>
      </p:sp>
    </p:spTree>
    <p:extLst>
      <p:ext uri="{BB962C8B-B14F-4D97-AF65-F5344CB8AC3E}">
        <p14:creationId xmlns:p14="http://schemas.microsoft.com/office/powerpoint/2010/main" val="6489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1988461"/>
            <a:ext cx="28712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read.rwl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</a:t>
            </a:r>
          </a:p>
          <a:p>
            <a:r>
              <a:rPr lang="en-US" dirty="0" err="1"/>
              <a:t>corr.rwl.seg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</a:t>
            </a:r>
          </a:p>
          <a:p>
            <a:r>
              <a:rPr lang="en-US" dirty="0" err="1"/>
              <a:t>spag.plot</a:t>
            </a:r>
            <a:r>
              <a:rPr lang="en-US" dirty="0"/>
              <a:t> and </a:t>
            </a:r>
            <a:r>
              <a:rPr lang="en-US" dirty="0" err="1"/>
              <a:t>seg.plot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</a:t>
            </a:r>
          </a:p>
          <a:p>
            <a:r>
              <a:rPr lang="en-US" dirty="0" err="1"/>
              <a:t>detrend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</a:t>
            </a:r>
          </a:p>
          <a:p>
            <a:r>
              <a:rPr lang="en-US" dirty="0" err="1"/>
              <a:t>chron</a:t>
            </a:r>
            <a:r>
              <a:rPr lang="en-US" dirty="0"/>
              <a:t> {</a:t>
            </a:r>
            <a:r>
              <a:rPr lang="en-US" dirty="0" err="1"/>
              <a:t>dplR</a:t>
            </a:r>
            <a:r>
              <a:rPr lang="en-US" dirty="0"/>
              <a:t>}</a:t>
            </a:r>
          </a:p>
          <a:p>
            <a:r>
              <a:rPr lang="en-US" dirty="0"/>
              <a:t>dcc and </a:t>
            </a:r>
            <a:r>
              <a:rPr lang="en-US" dirty="0" err="1"/>
              <a:t>seascorr</a:t>
            </a:r>
            <a:r>
              <a:rPr lang="en-US" dirty="0"/>
              <a:t> {</a:t>
            </a:r>
            <a:r>
              <a:rPr lang="en-US" dirty="0" err="1"/>
              <a:t>treeClim</a:t>
            </a:r>
            <a:r>
              <a:rPr lang="en-US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</p:spTree>
    <p:extLst>
      <p:ext uri="{BB962C8B-B14F-4D97-AF65-F5344CB8AC3E}">
        <p14:creationId xmlns:p14="http://schemas.microsoft.com/office/powerpoint/2010/main" val="64624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942" y="2032001"/>
            <a:ext cx="52689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Reading in your measurements</a:t>
            </a:r>
          </a:p>
          <a:p>
            <a:r>
              <a:rPr lang="en-US" dirty="0" err="1"/>
              <a:t>Crossdating</a:t>
            </a:r>
            <a:r>
              <a:rPr lang="en-US" dirty="0"/>
              <a:t> quality control (COFECHA-like capabilities)</a:t>
            </a:r>
          </a:p>
          <a:p>
            <a:r>
              <a:rPr lang="en-US" dirty="0"/>
              <a:t>Looking at the time series</a:t>
            </a:r>
          </a:p>
          <a:p>
            <a:r>
              <a:rPr lang="en-US" dirty="0" err="1"/>
              <a:t>Detrending</a:t>
            </a:r>
            <a:r>
              <a:rPr lang="en-US" dirty="0"/>
              <a:t> the ring widths (ARSTAN-like capabilities)</a:t>
            </a:r>
          </a:p>
          <a:p>
            <a:r>
              <a:rPr lang="en-US" dirty="0"/>
              <a:t>Building a chronology (ARSTAN-like capabilities)</a:t>
            </a:r>
          </a:p>
          <a:p>
            <a:r>
              <a:rPr lang="en-US" dirty="0"/>
              <a:t>Looking at growth-climate relationships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82971" y="1988461"/>
            <a:ext cx="163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read.rwl</a:t>
            </a:r>
            <a:r>
              <a:rPr lang="en-US" b="1" dirty="0"/>
              <a:t> {</a:t>
            </a:r>
            <a:r>
              <a:rPr lang="en-US" b="1" dirty="0" err="1"/>
              <a:t>dplR</a:t>
            </a:r>
            <a:r>
              <a:rPr lang="en-US" b="1" dirty="0"/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04458" y="715963"/>
            <a:ext cx="7794171" cy="866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 Dendro workflow in 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3717" y="1582061"/>
            <a:ext cx="3522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things you’ll probably want to do…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70920" y="1574804"/>
            <a:ext cx="339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functions {R library} to do them…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70402" y="4180113"/>
            <a:ext cx="64733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Reads tree-ring data into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Capable of handling the following formats: “</a:t>
            </a:r>
            <a:r>
              <a:rPr lang="en-US" sz="2400" dirty="0" err="1">
                <a:solidFill>
                  <a:srgbClr val="0070C0"/>
                </a:solidFill>
              </a:rPr>
              <a:t>tucson</a:t>
            </a:r>
            <a:r>
              <a:rPr lang="en-US" sz="2400" dirty="0">
                <a:solidFill>
                  <a:srgbClr val="0070C0"/>
                </a:solidFill>
              </a:rPr>
              <a:t>”, “compact”, “</a:t>
            </a:r>
            <a:r>
              <a:rPr lang="en-US" sz="2400" dirty="0" err="1">
                <a:solidFill>
                  <a:srgbClr val="0070C0"/>
                </a:solidFill>
              </a:rPr>
              <a:t>tridas</a:t>
            </a:r>
            <a:r>
              <a:rPr lang="en-US" sz="2400" dirty="0">
                <a:solidFill>
                  <a:srgbClr val="0070C0"/>
                </a:solidFill>
              </a:rPr>
              <a:t>”, and “</a:t>
            </a:r>
            <a:r>
              <a:rPr lang="en-US" sz="2400" dirty="0" err="1">
                <a:solidFill>
                  <a:srgbClr val="0070C0"/>
                </a:solidFill>
              </a:rPr>
              <a:t>heidelberg</a:t>
            </a:r>
            <a:r>
              <a:rPr lang="en-US" sz="2400" dirty="0">
                <a:solidFill>
                  <a:srgbClr val="0070C0"/>
                </a:solidFill>
              </a:rPr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Creates a </a:t>
            </a:r>
            <a:r>
              <a:rPr lang="en-US" sz="2400" dirty="0" err="1">
                <a:solidFill>
                  <a:srgbClr val="0070C0"/>
                </a:solidFill>
              </a:rPr>
              <a:t>data.frame</a:t>
            </a:r>
            <a:r>
              <a:rPr lang="en-US" sz="2400" dirty="0">
                <a:solidFill>
                  <a:srgbClr val="0070C0"/>
                </a:solidFill>
              </a:rPr>
              <a:t> object with trees as columns and years as rows</a:t>
            </a:r>
          </a:p>
        </p:txBody>
      </p:sp>
    </p:spTree>
    <p:extLst>
      <p:ext uri="{BB962C8B-B14F-4D97-AF65-F5344CB8AC3E}">
        <p14:creationId xmlns:p14="http://schemas.microsoft.com/office/powerpoint/2010/main" val="207134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2052</Words>
  <Application>Microsoft Office PowerPoint</Application>
  <PresentationFormat>Widescreen</PresentationFormat>
  <Paragraphs>293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Lucida Console</vt:lpstr>
      <vt:lpstr>Office Theme</vt:lpstr>
      <vt:lpstr>A Dendro workflow in 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Dendro workflow in R</dc:title>
  <dc:creator>Margaret Evans</dc:creator>
  <cp:lastModifiedBy>Margaret Evans</cp:lastModifiedBy>
  <cp:revision>56</cp:revision>
  <dcterms:created xsi:type="dcterms:W3CDTF">2016-05-29T20:09:36Z</dcterms:created>
  <dcterms:modified xsi:type="dcterms:W3CDTF">2018-05-27T22:19:23Z</dcterms:modified>
</cp:coreProperties>
</file>